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1"/>
  </p:sldMasterIdLst>
  <p:notesMasterIdLst>
    <p:notesMasterId r:id="rId22"/>
  </p:notesMasterIdLst>
  <p:sldIdLst>
    <p:sldId id="256" r:id="rId2"/>
    <p:sldId id="271" r:id="rId3"/>
    <p:sldId id="272" r:id="rId4"/>
    <p:sldId id="273" r:id="rId5"/>
    <p:sldId id="257" r:id="rId6"/>
    <p:sldId id="274" r:id="rId7"/>
    <p:sldId id="269" r:id="rId8"/>
    <p:sldId id="275" r:id="rId9"/>
    <p:sldId id="276" r:id="rId10"/>
    <p:sldId id="277" r:id="rId11"/>
    <p:sldId id="278" r:id="rId12"/>
    <p:sldId id="258" r:id="rId13"/>
    <p:sldId id="279" r:id="rId14"/>
    <p:sldId id="281" r:id="rId15"/>
    <p:sldId id="280" r:id="rId16"/>
    <p:sldId id="282" r:id="rId17"/>
    <p:sldId id="283" r:id="rId18"/>
    <p:sldId id="284" r:id="rId19"/>
    <p:sldId id="285" r:id="rId20"/>
    <p:sldId id="26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81"/>
  </p:normalViewPr>
  <p:slideViewPr>
    <p:cSldViewPr snapToGrid="0" snapToObjects="1">
      <p:cViewPr varScale="1">
        <p:scale>
          <a:sx n="91" d="100"/>
          <a:sy n="91" d="100"/>
        </p:scale>
        <p:origin x="8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5944B5-3760-4342-9A99-565C0D2FEBC4}" type="datetimeFigureOut">
              <a:rPr lang="en-US" smtClean="0"/>
              <a:t>3/25/19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F35CE-9F2F-E043-82DD-D8F7014DDDE9}" type="slidenum">
              <a:rPr lang="en-US" smtClean="0"/>
              <a:t>‹#›</a:t>
            </a:fld>
            <a:endParaRPr lang="en-US"/>
          </a:p>
        </p:txBody>
      </p:sp>
    </p:spTree>
    <p:extLst>
      <p:ext uri="{BB962C8B-B14F-4D97-AF65-F5344CB8AC3E}">
        <p14:creationId xmlns:p14="http://schemas.microsoft.com/office/powerpoint/2010/main" val="873810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5923F103-BC34-4FE4-A40E-EDDEECFDA5D0}" type="datetimeFigureOut">
              <a:rPr lang="en-US" smtClean="0"/>
              <a:pPr/>
              <a:t>3/25/19</a:t>
            </a:fld>
            <a:endParaRPr lang="en-US"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US" dirty="0"/>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3/25/19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3/25/19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US"/>
              <a:t>Click to edit Master title style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US"/>
              <a:t>Click to 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3/25/19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3/25/19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3/25/19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BE451C3-0FF4-47C4-B829-773ADF60F88C}" type="datetimeFigureOut">
              <a:rPr lang="en-US" smtClean="0"/>
              <a:t>3/25/19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3/25/19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3/25/19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3/25/19</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3/25/19</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3/25/19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3/25/19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3/25/19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3/25/19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3/25/19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3/25/19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2BE451C3-0FF4-47C4-B829-773ADF60F88C}" type="datetimeFigureOut">
              <a:rPr lang="en-US" smtClean="0"/>
              <a:t>3/25/19</a:t>
            </a:fld>
            <a:endParaRPr lang="en-US"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US" dirty="0"/>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332395"/>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1.tiff"/></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instacart.com/datasets/grocery-shopping-2017"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a:t>Final Project:</a:t>
            </a:r>
            <a:br>
              <a:rPr lang="en-US" sz="4400" dirty="0"/>
            </a:br>
            <a:r>
              <a:rPr lang="en-US" sz="4400" dirty="0"/>
              <a:t>Instacart Market Basket Analysis</a:t>
            </a:r>
          </a:p>
        </p:txBody>
      </p:sp>
      <p:sp>
        <p:nvSpPr>
          <p:cNvPr id="3" name="Subtitle 2"/>
          <p:cNvSpPr>
            <a:spLocks noGrp="1"/>
          </p:cNvSpPr>
          <p:nvPr>
            <p:ph type="subTitle" idx="1"/>
          </p:nvPr>
        </p:nvSpPr>
        <p:spPr/>
        <p:txBody>
          <a:bodyPr/>
          <a:lstStyle/>
          <a:p>
            <a:r>
              <a:rPr lang="en-US" dirty="0"/>
              <a:t>RONAK SOMANI</a:t>
            </a:r>
          </a:p>
          <a:p>
            <a:r>
              <a:rPr lang="en-US" dirty="0"/>
              <a:t>INSTRUCTOR: PROF. JUSTIN GROSZ </a:t>
            </a:r>
          </a:p>
        </p:txBody>
      </p:sp>
    </p:spTree>
    <p:extLst>
      <p:ext uri="{BB962C8B-B14F-4D97-AF65-F5344CB8AC3E}">
        <p14:creationId xmlns:p14="http://schemas.microsoft.com/office/powerpoint/2010/main" val="444349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3" y="969264"/>
            <a:ext cx="8825659" cy="704088"/>
          </a:xfrm>
        </p:spPr>
        <p:txBody>
          <a:bodyPr/>
          <a:lstStyle/>
          <a:p>
            <a:r>
              <a:rPr lang="en-US" dirty="0"/>
              <a:t>Exploratory Data Analysis</a:t>
            </a:r>
          </a:p>
        </p:txBody>
      </p:sp>
      <p:sp>
        <p:nvSpPr>
          <p:cNvPr id="10" name="Content Placeholder 9"/>
          <p:cNvSpPr>
            <a:spLocks noGrp="1"/>
          </p:cNvSpPr>
          <p:nvPr>
            <p:ph sz="half" idx="1"/>
          </p:nvPr>
        </p:nvSpPr>
        <p:spPr>
          <a:xfrm>
            <a:off x="358331" y="2603499"/>
            <a:ext cx="4663835" cy="3416301"/>
          </a:xfrm>
        </p:spPr>
        <p:txBody>
          <a:bodyPr>
            <a:normAutofit/>
          </a:bodyPr>
          <a:lstStyle/>
          <a:p>
            <a:pPr marL="0" lvl="0" indent="0">
              <a:buNone/>
            </a:pPr>
            <a:r>
              <a:rPr lang="en-US" dirty="0"/>
              <a:t>4. What are the top 10 maximum sold product from market basket?</a:t>
            </a:r>
            <a:endParaRPr lang="en-IN" dirty="0"/>
          </a:p>
          <a:p>
            <a:pPr marL="0" indent="0">
              <a:buNone/>
            </a:pPr>
            <a:r>
              <a:rPr lang="en-US" dirty="0"/>
              <a:t>From the horizontal bar plot, it can be clearly stated that “Bananas” and “Bag of Organic Bananas” stands out as the top products in terms of highest sales. So, we can recommend Instacart to always maintain the stock of these products as they are more in demand. </a:t>
            </a:r>
            <a:endParaRPr lang="en-IN" dirty="0"/>
          </a:p>
          <a:p>
            <a:pPr marL="0" lvl="0" indent="0" algn="just">
              <a:buNone/>
            </a:pPr>
            <a:endParaRPr lang="en-US" dirty="0">
              <a:latin typeface="Calibri" charset="0"/>
              <a:ea typeface="Calibri" charset="0"/>
              <a:cs typeface="Calibri" charset="0"/>
            </a:endParaRPr>
          </a:p>
          <a:p>
            <a:pPr marR="0" lvl="0" algn="just" defTabSz="914400" eaLnBrk="1" fontAlgn="auto" latinLnBrk="0" hangingPunct="1">
              <a:lnSpc>
                <a:spcPct val="100000"/>
              </a:lnSpc>
              <a:spcBef>
                <a:spcPts val="0"/>
              </a:spcBef>
              <a:spcAft>
                <a:spcPts val="0"/>
              </a:spcAft>
              <a:buClrTx/>
              <a:buSzTx/>
              <a:buFont typeface="Wingdings" charset="2"/>
              <a:buChar char="Ø"/>
              <a:tabLst/>
              <a:defRPr/>
            </a:pPr>
            <a:endParaRPr lang="en-US" dirty="0"/>
          </a:p>
        </p:txBody>
      </p:sp>
      <p:pic>
        <p:nvPicPr>
          <p:cNvPr id="7" name="Picture 6" descr="A screenshot of a cell phone&#10;&#10;Description automatically generated">
            <a:extLst>
              <a:ext uri="{FF2B5EF4-FFF2-40B4-BE49-F238E27FC236}">
                <a16:creationId xmlns:a16="http://schemas.microsoft.com/office/drawing/2014/main" id="{ECFEB35C-D771-214F-B5A5-EA99E001E4E4}"/>
              </a:ext>
            </a:extLst>
          </p:cNvPr>
          <p:cNvPicPr/>
          <p:nvPr/>
        </p:nvPicPr>
        <p:blipFill>
          <a:blip r:embed="rId2">
            <a:extLst>
              <a:ext uri="{28A0092B-C50C-407E-A947-70E740481C1C}">
                <a14:useLocalDpi xmlns:a14="http://schemas.microsoft.com/office/drawing/2010/main" val="0"/>
              </a:ext>
            </a:extLst>
          </a:blip>
          <a:stretch>
            <a:fillRect/>
          </a:stretch>
        </p:blipFill>
        <p:spPr>
          <a:xfrm>
            <a:off x="5022165" y="2493391"/>
            <a:ext cx="6811503" cy="3653409"/>
          </a:xfrm>
          <a:prstGeom prst="rect">
            <a:avLst/>
          </a:prstGeom>
        </p:spPr>
      </p:pic>
    </p:spTree>
    <p:extLst>
      <p:ext uri="{BB962C8B-B14F-4D97-AF65-F5344CB8AC3E}">
        <p14:creationId xmlns:p14="http://schemas.microsoft.com/office/powerpoint/2010/main" val="1674555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3" y="969264"/>
            <a:ext cx="8825659" cy="704088"/>
          </a:xfrm>
        </p:spPr>
        <p:txBody>
          <a:bodyPr/>
          <a:lstStyle/>
          <a:p>
            <a:r>
              <a:rPr lang="en-US" dirty="0"/>
              <a:t>Exploratory Data Analysis</a:t>
            </a:r>
          </a:p>
        </p:txBody>
      </p:sp>
      <p:sp>
        <p:nvSpPr>
          <p:cNvPr id="10" name="Content Placeholder 9"/>
          <p:cNvSpPr>
            <a:spLocks noGrp="1"/>
          </p:cNvSpPr>
          <p:nvPr>
            <p:ph sz="half" idx="1"/>
          </p:nvPr>
        </p:nvSpPr>
        <p:spPr>
          <a:xfrm>
            <a:off x="358331" y="2603499"/>
            <a:ext cx="4213669" cy="3611033"/>
          </a:xfrm>
        </p:spPr>
        <p:txBody>
          <a:bodyPr>
            <a:normAutofit fontScale="92500" lnSpcReduction="10000"/>
          </a:bodyPr>
          <a:lstStyle/>
          <a:p>
            <a:pPr marL="0" lvl="0" indent="0">
              <a:buNone/>
            </a:pPr>
            <a:r>
              <a:rPr lang="en-US" dirty="0"/>
              <a:t>5. What are the top 20 aisle and department by variety of products?</a:t>
            </a:r>
            <a:endParaRPr lang="en-IN" dirty="0"/>
          </a:p>
          <a:p>
            <a:pPr marL="0" indent="0">
              <a:buNone/>
            </a:pPr>
            <a:r>
              <a:rPr lang="en-US" dirty="0"/>
              <a:t>From the bar plots of top 20 aisles by variety of products, it can be deduced that Missing, candy chocolate, Ice cream ice and vitamin supplements aisle are the aisles with maximum variety of products. Moreover, it can be inferred from the below bar chart of department by variety of products offering that Instacart has maximum number of product offerings across personal care and edible item departments.</a:t>
            </a:r>
            <a:endParaRPr lang="en-IN" dirty="0"/>
          </a:p>
          <a:p>
            <a:pPr marL="0" lvl="0" indent="0" algn="just">
              <a:buNone/>
            </a:pPr>
            <a:endParaRPr lang="en-US" dirty="0">
              <a:latin typeface="Calibri" charset="0"/>
              <a:ea typeface="Calibri" charset="0"/>
              <a:cs typeface="Calibri" charset="0"/>
            </a:endParaRPr>
          </a:p>
          <a:p>
            <a:pPr marR="0" lvl="0" algn="just" defTabSz="914400" eaLnBrk="1" fontAlgn="auto" latinLnBrk="0" hangingPunct="1">
              <a:lnSpc>
                <a:spcPct val="100000"/>
              </a:lnSpc>
              <a:spcBef>
                <a:spcPts val="0"/>
              </a:spcBef>
              <a:spcAft>
                <a:spcPts val="0"/>
              </a:spcAft>
              <a:buClrTx/>
              <a:buSzTx/>
              <a:buFont typeface="Wingdings" charset="2"/>
              <a:buChar char="Ø"/>
              <a:tabLst/>
              <a:defRPr/>
            </a:pPr>
            <a:endParaRPr lang="en-US" dirty="0"/>
          </a:p>
        </p:txBody>
      </p:sp>
      <p:pic>
        <p:nvPicPr>
          <p:cNvPr id="7" name="Picture 6" descr="A screenshot of a cell phone&#10;&#10;Description automatically generated">
            <a:extLst>
              <a:ext uri="{FF2B5EF4-FFF2-40B4-BE49-F238E27FC236}">
                <a16:creationId xmlns:a16="http://schemas.microsoft.com/office/drawing/2014/main" id="{8223B906-4FB7-6A41-91AB-15359A90C28C}"/>
              </a:ext>
            </a:extLst>
          </p:cNvPr>
          <p:cNvPicPr/>
          <p:nvPr/>
        </p:nvPicPr>
        <p:blipFill>
          <a:blip r:embed="rId2">
            <a:extLst>
              <a:ext uri="{28A0092B-C50C-407E-A947-70E740481C1C}">
                <a14:useLocalDpi xmlns:a14="http://schemas.microsoft.com/office/drawing/2010/main" val="0"/>
              </a:ext>
            </a:extLst>
          </a:blip>
          <a:stretch>
            <a:fillRect/>
          </a:stretch>
        </p:blipFill>
        <p:spPr>
          <a:xfrm>
            <a:off x="4910667" y="2519425"/>
            <a:ext cx="6923001" cy="3949108"/>
          </a:xfrm>
          <a:prstGeom prst="rect">
            <a:avLst/>
          </a:prstGeom>
        </p:spPr>
      </p:pic>
    </p:spTree>
    <p:extLst>
      <p:ext uri="{BB962C8B-B14F-4D97-AF65-F5344CB8AC3E}">
        <p14:creationId xmlns:p14="http://schemas.microsoft.com/office/powerpoint/2010/main" val="3235962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TECHNIQUES</a:t>
            </a:r>
          </a:p>
        </p:txBody>
      </p:sp>
      <p:sp>
        <p:nvSpPr>
          <p:cNvPr id="3" name="Content Placeholder 2"/>
          <p:cNvSpPr>
            <a:spLocks noGrp="1"/>
          </p:cNvSpPr>
          <p:nvPr>
            <p:ph idx="1"/>
          </p:nvPr>
        </p:nvSpPr>
        <p:spPr/>
        <p:txBody>
          <a:bodyPr/>
          <a:lstStyle/>
          <a:p>
            <a:r>
              <a:rPr lang="en-US" dirty="0"/>
              <a:t>I applied logistic regression model to examine the relationship between one or more independent variables on a dependent variable. </a:t>
            </a:r>
          </a:p>
          <a:p>
            <a:r>
              <a:rPr lang="en-US" dirty="0"/>
              <a:t>Regression analysis provides detailed insight that can be applied to further improve products and services. </a:t>
            </a:r>
          </a:p>
          <a:p>
            <a:pPr>
              <a:buFont typeface="Wingdings 3" pitchFamily="2" charset="2"/>
              <a:buChar char=""/>
            </a:pPr>
            <a:r>
              <a:rPr lang="en-US" dirty="0"/>
              <a:t>I made two models using logistic regression taking account of two predictors: </a:t>
            </a:r>
          </a:p>
          <a:p>
            <a:pPr lvl="1">
              <a:buFont typeface="Wingdings 3" pitchFamily="2" charset="2"/>
              <a:buChar char=""/>
            </a:pPr>
            <a:r>
              <a:rPr lang="en-US" dirty="0"/>
              <a:t>like the length of time since the previous order and the fraction of previous orders on which the item was bought for 1st model and,</a:t>
            </a:r>
          </a:p>
          <a:p>
            <a:pPr lvl="1">
              <a:buFont typeface="Wingdings 3" pitchFamily="2" charset="2"/>
              <a:buChar char=""/>
            </a:pPr>
            <a:r>
              <a:rPr lang="en-US" dirty="0"/>
              <a:t> which user reorder or what product has the best chance for reorder, or which particular order is repeated for 2nd model.</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373591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INSIGHTS FROM THE 1</a:t>
            </a:r>
            <a:r>
              <a:rPr lang="en-US" b="1" baseline="30000" dirty="0"/>
              <a:t>st</a:t>
            </a:r>
            <a:r>
              <a:rPr lang="en-US" b="1" dirty="0"/>
              <a:t> MODEL</a:t>
            </a:r>
            <a:endParaRPr lang="en-IN" dirty="0"/>
          </a:p>
        </p:txBody>
      </p:sp>
      <p:sp>
        <p:nvSpPr>
          <p:cNvPr id="3" name="Content Placeholder 2"/>
          <p:cNvSpPr>
            <a:spLocks noGrp="1"/>
          </p:cNvSpPr>
          <p:nvPr>
            <p:ph idx="1"/>
          </p:nvPr>
        </p:nvSpPr>
        <p:spPr/>
        <p:txBody>
          <a:bodyPr>
            <a:normAutofit lnSpcReduction="10000"/>
          </a:bodyPr>
          <a:lstStyle/>
          <a:p>
            <a:r>
              <a:rPr lang="en-US" dirty="0"/>
              <a:t>The raw data is spread across 7 tables and isn't amenable to standard classification algorithms. To create a tractable data set, for 1st model there was a need to get the data into a particular form to do this; we need to make a data frame with the following columns: </a:t>
            </a:r>
            <a:r>
              <a:rPr lang="en-US" dirty="0" err="1"/>
              <a:t>order_id</a:t>
            </a:r>
            <a:r>
              <a:rPr lang="en-US" dirty="0"/>
              <a:t>, previous items ordered by the user, fraction of previous orders the user bought this item, how many days was it since the previous order? and did the user buy it this time yes/no? </a:t>
            </a:r>
            <a:endParaRPr lang="en-IN" dirty="0"/>
          </a:p>
          <a:p>
            <a:r>
              <a:rPr lang="en-US" dirty="0"/>
              <a:t>This model outputs an updated “probability” of a certain item being in an order which is an increasing function of the fraction of prior orders and a decreasing function of the time since the previous order was made — the longer a user waits between orders, the less likely it is that they will buy something! </a:t>
            </a:r>
            <a:endParaRPr lang="en-IN" dirty="0"/>
          </a:p>
          <a:p>
            <a:endParaRPr lang="en-US" dirty="0">
              <a:latin typeface="Calibri" charset="0"/>
              <a:ea typeface="Calibri" charset="0"/>
              <a:cs typeface="Calibri" charset="0"/>
            </a:endParaRPr>
          </a:p>
        </p:txBody>
      </p:sp>
    </p:spTree>
    <p:extLst>
      <p:ext uri="{BB962C8B-B14F-4D97-AF65-F5344CB8AC3E}">
        <p14:creationId xmlns:p14="http://schemas.microsoft.com/office/powerpoint/2010/main" val="3527058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3" y="969264"/>
            <a:ext cx="8825659" cy="704088"/>
          </a:xfrm>
        </p:spPr>
        <p:txBody>
          <a:bodyPr/>
          <a:lstStyle/>
          <a:p>
            <a:r>
              <a:rPr lang="en-US" b="1" dirty="0"/>
              <a:t>INSIGHTS FROM THE 1</a:t>
            </a:r>
            <a:r>
              <a:rPr lang="en-US" b="1" baseline="30000" dirty="0"/>
              <a:t>st</a:t>
            </a:r>
            <a:r>
              <a:rPr lang="en-US" b="1" dirty="0"/>
              <a:t> MODEL</a:t>
            </a:r>
            <a:endParaRPr lang="en-US" dirty="0"/>
          </a:p>
        </p:txBody>
      </p:sp>
      <p:sp>
        <p:nvSpPr>
          <p:cNvPr id="10" name="Content Placeholder 9"/>
          <p:cNvSpPr>
            <a:spLocks noGrp="1"/>
          </p:cNvSpPr>
          <p:nvPr>
            <p:ph sz="half" idx="1"/>
          </p:nvPr>
        </p:nvSpPr>
        <p:spPr>
          <a:xfrm>
            <a:off x="358331" y="2603499"/>
            <a:ext cx="4663835" cy="3416301"/>
          </a:xfrm>
        </p:spPr>
        <p:txBody>
          <a:bodyPr>
            <a:normAutofit/>
          </a:bodyPr>
          <a:lstStyle/>
          <a:p>
            <a:r>
              <a:rPr lang="en-US" dirty="0"/>
              <a:t>Using these estimates of the regression coefficients, I’ve defined a function to give the response for a given value of </a:t>
            </a:r>
            <a:r>
              <a:rPr lang="en-US" dirty="0" err="1"/>
              <a:t>frac</a:t>
            </a:r>
            <a:r>
              <a:rPr lang="en-US" dirty="0"/>
              <a:t> and days_since_prior_order. I made a plot of the response as a function of </a:t>
            </a:r>
            <a:r>
              <a:rPr lang="en-US" dirty="0" err="1"/>
              <a:t>frac</a:t>
            </a:r>
            <a:r>
              <a:rPr lang="en-US" dirty="0"/>
              <a:t>. </a:t>
            </a:r>
          </a:p>
          <a:p>
            <a:r>
              <a:rPr lang="en-US" dirty="0"/>
              <a:t>It shows how it varies with the number of days—the impact of days_since_prior_order is small but not negligible.</a:t>
            </a:r>
            <a:endParaRPr lang="en-IN" dirty="0"/>
          </a:p>
          <a:p>
            <a:pPr marL="0" lvl="0" indent="0" algn="just">
              <a:buNone/>
            </a:pPr>
            <a:endParaRPr lang="en-US" dirty="0">
              <a:latin typeface="Calibri" charset="0"/>
              <a:ea typeface="Calibri" charset="0"/>
              <a:cs typeface="Calibri" charset="0"/>
            </a:endParaRPr>
          </a:p>
          <a:p>
            <a:pPr marR="0" lvl="0" algn="just" defTabSz="914400" eaLnBrk="1" fontAlgn="auto" latinLnBrk="0" hangingPunct="1">
              <a:lnSpc>
                <a:spcPct val="100000"/>
              </a:lnSpc>
              <a:spcBef>
                <a:spcPts val="0"/>
              </a:spcBef>
              <a:spcAft>
                <a:spcPts val="0"/>
              </a:spcAft>
              <a:buClrTx/>
              <a:buSzTx/>
              <a:buFont typeface="Wingdings" charset="2"/>
              <a:buChar char="Ø"/>
              <a:tabLst/>
              <a:defRPr/>
            </a:pPr>
            <a:endParaRPr lang="en-US" dirty="0"/>
          </a:p>
        </p:txBody>
      </p:sp>
      <p:pic>
        <p:nvPicPr>
          <p:cNvPr id="6" name="Picture 5">
            <a:extLst>
              <a:ext uri="{FF2B5EF4-FFF2-40B4-BE49-F238E27FC236}">
                <a16:creationId xmlns:a16="http://schemas.microsoft.com/office/drawing/2014/main" id="{2EECFDF9-E12E-1F4F-AD8C-61730EA7A7F7}"/>
              </a:ext>
            </a:extLst>
          </p:cNvPr>
          <p:cNvPicPr/>
          <p:nvPr/>
        </p:nvPicPr>
        <p:blipFill>
          <a:blip r:embed="rId2"/>
          <a:stretch>
            <a:fillRect/>
          </a:stretch>
        </p:blipFill>
        <p:spPr>
          <a:xfrm>
            <a:off x="5022165" y="2603499"/>
            <a:ext cx="6811503" cy="3560234"/>
          </a:xfrm>
          <a:prstGeom prst="rect">
            <a:avLst/>
          </a:prstGeom>
        </p:spPr>
      </p:pic>
    </p:spTree>
    <p:extLst>
      <p:ext uri="{BB962C8B-B14F-4D97-AF65-F5344CB8AC3E}">
        <p14:creationId xmlns:p14="http://schemas.microsoft.com/office/powerpoint/2010/main" val="2371207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INSIGHTS FROM THE 2</a:t>
            </a:r>
            <a:r>
              <a:rPr lang="en-US" b="1" baseline="30000" dirty="0"/>
              <a:t>nd</a:t>
            </a:r>
            <a:r>
              <a:rPr lang="en-US" b="1" dirty="0"/>
              <a:t> MODEL</a:t>
            </a:r>
            <a:endParaRPr lang="en-IN" dirty="0"/>
          </a:p>
        </p:txBody>
      </p:sp>
      <p:sp>
        <p:nvSpPr>
          <p:cNvPr id="3" name="Content Placeholder 2"/>
          <p:cNvSpPr>
            <a:spLocks noGrp="1"/>
          </p:cNvSpPr>
          <p:nvPr>
            <p:ph idx="1"/>
          </p:nvPr>
        </p:nvSpPr>
        <p:spPr>
          <a:xfrm>
            <a:off x="1154954" y="2603500"/>
            <a:ext cx="9919446" cy="3695700"/>
          </a:xfrm>
        </p:spPr>
        <p:txBody>
          <a:bodyPr>
            <a:normAutofit/>
          </a:bodyPr>
          <a:lstStyle/>
          <a:p>
            <a:r>
              <a:rPr lang="en-US" dirty="0"/>
              <a:t>For 2nd model, I used 20% of the total data and after loading these files I cleaned the data by changing the variable types. I build the model only on the prior dataset and to cross-validate it. I used train dataset results. We are going to want data specific to each user, each product, and each user-product interaction.</a:t>
            </a:r>
          </a:p>
          <a:p>
            <a:r>
              <a:rPr lang="en-US" dirty="0"/>
              <a:t>For example, adding user specific features and finally adding the `test` and `train` orders for each user to the users table to be used later for predictions and in separating of cross-validation and test prediction sets.</a:t>
            </a:r>
          </a:p>
          <a:p>
            <a:r>
              <a:rPr lang="en-US" dirty="0"/>
              <a:t>I joined all of the feature tables and currently only considering possible products that a user can order from the products they have already ordered. Finally created training and testing data for running logistic regression model on the above-mentioned data frame.</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97921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3" y="969264"/>
            <a:ext cx="8825659" cy="704088"/>
          </a:xfrm>
        </p:spPr>
        <p:txBody>
          <a:bodyPr/>
          <a:lstStyle/>
          <a:p>
            <a:r>
              <a:rPr lang="en-US" b="1" dirty="0"/>
              <a:t>INSIGHTS FROM THE 2</a:t>
            </a:r>
            <a:r>
              <a:rPr lang="en-US" b="1" baseline="30000" dirty="0"/>
              <a:t>nd</a:t>
            </a:r>
            <a:r>
              <a:rPr lang="en-US" b="1" dirty="0"/>
              <a:t> MODEL</a:t>
            </a:r>
            <a:endParaRPr lang="en-US" dirty="0"/>
          </a:p>
        </p:txBody>
      </p:sp>
      <p:sp>
        <p:nvSpPr>
          <p:cNvPr id="10" name="Content Placeholder 9"/>
          <p:cNvSpPr>
            <a:spLocks noGrp="1"/>
          </p:cNvSpPr>
          <p:nvPr>
            <p:ph sz="half" idx="1"/>
          </p:nvPr>
        </p:nvSpPr>
        <p:spPr>
          <a:xfrm>
            <a:off x="375266" y="3458631"/>
            <a:ext cx="4095136" cy="1426634"/>
          </a:xfrm>
        </p:spPr>
        <p:txBody>
          <a:bodyPr>
            <a:normAutofit lnSpcReduction="10000"/>
          </a:bodyPr>
          <a:lstStyle/>
          <a:p>
            <a:pPr algn="just"/>
            <a:r>
              <a:rPr lang="en-US" dirty="0">
                <a:latin typeface="Calibri" charset="0"/>
                <a:ea typeface="Calibri" charset="0"/>
                <a:cs typeface="Calibri" charset="0"/>
              </a:rPr>
              <a:t>From the logistic regression plot, it can be deduced that the model is a perfect fit as the probability is between 0 and 1 for the predicted values.</a:t>
            </a:r>
          </a:p>
          <a:p>
            <a:pPr marR="0" lvl="0" algn="just" defTabSz="914400" eaLnBrk="1" fontAlgn="auto" latinLnBrk="0" hangingPunct="1">
              <a:lnSpc>
                <a:spcPct val="100000"/>
              </a:lnSpc>
              <a:spcBef>
                <a:spcPts val="0"/>
              </a:spcBef>
              <a:spcAft>
                <a:spcPts val="0"/>
              </a:spcAft>
              <a:buClrTx/>
              <a:buSzTx/>
              <a:buFont typeface="Wingdings" charset="2"/>
              <a:buChar char="Ø"/>
              <a:tabLst/>
              <a:defRPr/>
            </a:pPr>
            <a:endParaRPr lang="en-US" dirty="0"/>
          </a:p>
        </p:txBody>
      </p:sp>
      <p:pic>
        <p:nvPicPr>
          <p:cNvPr id="7" name="Picture 6">
            <a:extLst>
              <a:ext uri="{FF2B5EF4-FFF2-40B4-BE49-F238E27FC236}">
                <a16:creationId xmlns:a16="http://schemas.microsoft.com/office/drawing/2014/main" id="{FF41FF22-226E-4F44-BA55-555AF02E2B8A}"/>
              </a:ext>
            </a:extLst>
          </p:cNvPr>
          <p:cNvPicPr/>
          <p:nvPr/>
        </p:nvPicPr>
        <p:blipFill>
          <a:blip r:embed="rId2"/>
          <a:stretch>
            <a:fillRect/>
          </a:stretch>
        </p:blipFill>
        <p:spPr>
          <a:xfrm>
            <a:off x="4991468" y="2603498"/>
            <a:ext cx="6641732" cy="3285237"/>
          </a:xfrm>
          <a:prstGeom prst="rect">
            <a:avLst/>
          </a:prstGeom>
        </p:spPr>
      </p:pic>
    </p:spTree>
    <p:extLst>
      <p:ext uri="{BB962C8B-B14F-4D97-AF65-F5344CB8AC3E}">
        <p14:creationId xmlns:p14="http://schemas.microsoft.com/office/powerpoint/2010/main" val="65849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 name="Group 90">
            <a:extLst>
              <a:ext uri="{FF2B5EF4-FFF2-40B4-BE49-F238E27FC236}">
                <a16:creationId xmlns:a16="http://schemas.microsoft.com/office/drawing/2014/main" id="{49FF32FF-44D7-4535-B99A-004DD008AD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88" y="0"/>
            <a:ext cx="12193588" cy="6861555"/>
            <a:chOff x="-1588" y="0"/>
            <a:chExt cx="12193588" cy="6861555"/>
          </a:xfrm>
        </p:grpSpPr>
        <p:sp>
          <p:nvSpPr>
            <p:cNvPr id="92" name="Rectangle 91">
              <a:extLst>
                <a:ext uri="{FF2B5EF4-FFF2-40B4-BE49-F238E27FC236}">
                  <a16:creationId xmlns:a16="http://schemas.microsoft.com/office/drawing/2014/main" id="{78C82D60-0595-4A9C-8DA5-BDFA377BAC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3" name="Oval 92">
              <a:extLst>
                <a:ext uri="{FF2B5EF4-FFF2-40B4-BE49-F238E27FC236}">
                  <a16:creationId xmlns:a16="http://schemas.microsoft.com/office/drawing/2014/main" id="{79A2E1C4-BD01-48B0-BD6B-09C2F8BA0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4" name="Oval 93">
              <a:extLst>
                <a:ext uri="{FF2B5EF4-FFF2-40B4-BE49-F238E27FC236}">
                  <a16:creationId xmlns:a16="http://schemas.microsoft.com/office/drawing/2014/main" id="{3C2CBCFF-D961-4AD3-82AB-3C5B58703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5" name="Oval 94">
              <a:extLst>
                <a:ext uri="{FF2B5EF4-FFF2-40B4-BE49-F238E27FC236}">
                  <a16:creationId xmlns:a16="http://schemas.microsoft.com/office/drawing/2014/main" id="{48D31C4F-8B97-4C73-B72A-15E1324D6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6" name="Freeform 5">
              <a:extLst>
                <a:ext uri="{FF2B5EF4-FFF2-40B4-BE49-F238E27FC236}">
                  <a16:creationId xmlns:a16="http://schemas.microsoft.com/office/drawing/2014/main" id="{2B7AB125-2661-42D7-BF76-2CA4648E7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7" name="Freeform 5">
              <a:extLst>
                <a:ext uri="{FF2B5EF4-FFF2-40B4-BE49-F238E27FC236}">
                  <a16:creationId xmlns:a16="http://schemas.microsoft.com/office/drawing/2014/main" id="{53FFC732-5F2B-478B-83FB-398990EC93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98" name="Freeform 5">
              <a:extLst>
                <a:ext uri="{FF2B5EF4-FFF2-40B4-BE49-F238E27FC236}">
                  <a16:creationId xmlns:a16="http://schemas.microsoft.com/office/drawing/2014/main" id="{0315E93D-E07D-4697-93FF-358C10DDD3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3" name="Rectangle 99">
            <a:extLst>
              <a:ext uri="{FF2B5EF4-FFF2-40B4-BE49-F238E27FC236}">
                <a16:creationId xmlns:a16="http://schemas.microsoft.com/office/drawing/2014/main" id="{0952772C-A193-46A8-8085-DF0DDE5FC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Title 4"/>
          <p:cNvSpPr>
            <a:spLocks noGrp="1"/>
          </p:cNvSpPr>
          <p:nvPr>
            <p:ph type="title"/>
          </p:nvPr>
        </p:nvSpPr>
        <p:spPr>
          <a:xfrm>
            <a:off x="1154954" y="973669"/>
            <a:ext cx="8825659" cy="706964"/>
          </a:xfrm>
        </p:spPr>
        <p:txBody>
          <a:bodyPr vert="horz" lIns="91440" tIns="45720" rIns="91440" bIns="45720" rtlCol="0" anchor="ctr">
            <a:noAutofit/>
          </a:bodyPr>
          <a:lstStyle/>
          <a:p>
            <a:pPr>
              <a:lnSpc>
                <a:spcPct val="90000"/>
              </a:lnSpc>
            </a:pPr>
            <a:r>
              <a:rPr lang="en-US" sz="1600" dirty="0"/>
              <a:t>FEATURE EXTRACTION ANALYSIS - Can we cluster users into different groups based on the products they ordered, the time of their orders and if they reordered or not? </a:t>
            </a:r>
            <a:br>
              <a:rPr lang="en-US" sz="1600" dirty="0"/>
            </a:br>
            <a:endParaRPr lang="en-US" sz="1600" dirty="0"/>
          </a:p>
        </p:txBody>
      </p:sp>
      <p:sp>
        <p:nvSpPr>
          <p:cNvPr id="10" name="Content Placeholder 9"/>
          <p:cNvSpPr>
            <a:spLocks noGrp="1"/>
          </p:cNvSpPr>
          <p:nvPr>
            <p:ph sz="half" idx="1"/>
          </p:nvPr>
        </p:nvSpPr>
        <p:spPr>
          <a:xfrm>
            <a:off x="54965" y="2663445"/>
            <a:ext cx="3873568" cy="3736860"/>
          </a:xfrm>
        </p:spPr>
        <p:txBody>
          <a:bodyPr vert="horz" lIns="91440" tIns="45720" rIns="91440" bIns="45720" rtlCol="0" anchor="ctr">
            <a:normAutofit/>
          </a:bodyPr>
          <a:lstStyle/>
          <a:p>
            <a:pPr>
              <a:lnSpc>
                <a:spcPct val="90000"/>
              </a:lnSpc>
            </a:pPr>
            <a:r>
              <a:rPr lang="en-US" sz="1200" dirty="0"/>
              <a:t>I performed user clustering to categorize users based on their shopping behavior. </a:t>
            </a:r>
          </a:p>
          <a:p>
            <a:pPr>
              <a:lnSpc>
                <a:spcPct val="90000"/>
              </a:lnSpc>
            </a:pPr>
            <a:r>
              <a:rPr lang="en-US" sz="1200" dirty="0"/>
              <a:t>I choose K-means clustering because it provides a clear and straightforward visualization of the groups.</a:t>
            </a:r>
          </a:p>
          <a:p>
            <a:pPr>
              <a:lnSpc>
                <a:spcPct val="90000"/>
              </a:lnSpc>
            </a:pPr>
            <a:r>
              <a:rPr lang="en-US" sz="1200" dirty="0"/>
              <a:t>The variables used to cluster users include what products they ordered, during what time of the day they placed the order, the order of products they added the cart, if the user has reordered and how many days the user reordered i.e., I categorized users into 5 clusters.</a:t>
            </a:r>
          </a:p>
          <a:p>
            <a:pPr>
              <a:lnSpc>
                <a:spcPct val="90000"/>
              </a:lnSpc>
              <a:defRPr/>
            </a:pPr>
            <a:r>
              <a:rPr lang="en-US" sz="1200" dirty="0"/>
              <a:t>First plot is of </a:t>
            </a:r>
            <a:r>
              <a:rPr lang="en-US" sz="1200" dirty="0" err="1"/>
              <a:t>product_id</a:t>
            </a:r>
            <a:r>
              <a:rPr lang="en-US" sz="1200" dirty="0"/>
              <a:t> on the x-axis and </a:t>
            </a:r>
            <a:r>
              <a:rPr lang="en-US" sz="1200" dirty="0" err="1"/>
              <a:t>order_hour_of_day</a:t>
            </a:r>
            <a:r>
              <a:rPr lang="en-US" sz="1200" dirty="0"/>
              <a:t> on the y-axis.</a:t>
            </a:r>
            <a:r>
              <a:rPr lang="en-IN" sz="1000" dirty="0"/>
              <a:t> </a:t>
            </a:r>
            <a:endParaRPr lang="en-IN" sz="1200" dirty="0"/>
          </a:p>
          <a:p>
            <a:pPr>
              <a:lnSpc>
                <a:spcPct val="90000"/>
              </a:lnSpc>
              <a:defRPr/>
            </a:pPr>
            <a:r>
              <a:rPr lang="en-IN" sz="1200" dirty="0"/>
              <a:t>Then I plotted </a:t>
            </a:r>
            <a:r>
              <a:rPr lang="en-IN" sz="1200" dirty="0" err="1"/>
              <a:t>add_to_cart_order</a:t>
            </a:r>
            <a:r>
              <a:rPr lang="en-IN" sz="1200" dirty="0"/>
              <a:t> and </a:t>
            </a:r>
            <a:r>
              <a:rPr lang="en-IN" sz="1200" dirty="0" err="1"/>
              <a:t>days_since_prior_order</a:t>
            </a:r>
            <a:r>
              <a:rPr lang="en-IN" sz="1200" dirty="0"/>
              <a:t>.</a:t>
            </a:r>
          </a:p>
          <a:p>
            <a:pPr>
              <a:lnSpc>
                <a:spcPct val="90000"/>
              </a:lnSpc>
              <a:defRPr/>
            </a:pPr>
            <a:endParaRPr lang="en-IN" sz="1200" dirty="0"/>
          </a:p>
          <a:p>
            <a:pPr>
              <a:lnSpc>
                <a:spcPct val="90000"/>
              </a:lnSpc>
              <a:defRPr/>
            </a:pPr>
            <a:endParaRPr lang="en-US" sz="1200" dirty="0"/>
          </a:p>
        </p:txBody>
      </p:sp>
      <p:pic>
        <p:nvPicPr>
          <p:cNvPr id="86" name="Picture 85">
            <a:extLst>
              <a:ext uri="{FF2B5EF4-FFF2-40B4-BE49-F238E27FC236}">
                <a16:creationId xmlns:a16="http://schemas.microsoft.com/office/drawing/2014/main" id="{944C52A7-99D2-9340-A028-F8EE35AB17BA}"/>
              </a:ext>
            </a:extLst>
          </p:cNvPr>
          <p:cNvPicPr/>
          <p:nvPr/>
        </p:nvPicPr>
        <p:blipFill>
          <a:blip r:embed="rId3"/>
          <a:stretch>
            <a:fillRect/>
          </a:stretch>
        </p:blipFill>
        <p:spPr>
          <a:xfrm>
            <a:off x="4045781" y="2652714"/>
            <a:ext cx="3936713" cy="3736859"/>
          </a:xfrm>
          <a:prstGeom prst="roundRect">
            <a:avLst>
              <a:gd name="adj" fmla="val 0"/>
            </a:avLst>
          </a:prstGeom>
          <a:effectLst/>
        </p:spPr>
      </p:pic>
      <p:pic>
        <p:nvPicPr>
          <p:cNvPr id="84" name="Picture 83">
            <a:extLst>
              <a:ext uri="{FF2B5EF4-FFF2-40B4-BE49-F238E27FC236}">
                <a16:creationId xmlns:a16="http://schemas.microsoft.com/office/drawing/2014/main" id="{0F51F0BE-A5B0-A84F-9E60-A94827B70445}"/>
              </a:ext>
            </a:extLst>
          </p:cNvPr>
          <p:cNvPicPr/>
          <p:nvPr/>
        </p:nvPicPr>
        <p:blipFill>
          <a:blip r:embed="rId4"/>
          <a:stretch>
            <a:fillRect/>
          </a:stretch>
        </p:blipFill>
        <p:spPr>
          <a:xfrm>
            <a:off x="8146220" y="2702684"/>
            <a:ext cx="3708134" cy="3686889"/>
          </a:xfrm>
          <a:prstGeom prst="roundRect">
            <a:avLst>
              <a:gd name="adj" fmla="val 1858"/>
            </a:avLst>
          </a:prstGeom>
          <a:effectLst/>
        </p:spPr>
      </p:pic>
    </p:spTree>
    <p:extLst>
      <p:ext uri="{BB962C8B-B14F-4D97-AF65-F5344CB8AC3E}">
        <p14:creationId xmlns:p14="http://schemas.microsoft.com/office/powerpoint/2010/main" val="2872790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5D46F03-9B74-4CDE-94F6-E2792AA93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88" y="0"/>
            <a:ext cx="12193588" cy="6861555"/>
            <a:chOff x="-1588" y="0"/>
            <a:chExt cx="12193588" cy="6861555"/>
          </a:xfrm>
        </p:grpSpPr>
        <p:sp>
          <p:nvSpPr>
            <p:cNvPr id="22" name="Rectangle 21">
              <a:extLst>
                <a:ext uri="{FF2B5EF4-FFF2-40B4-BE49-F238E27FC236}">
                  <a16:creationId xmlns:a16="http://schemas.microsoft.com/office/drawing/2014/main" id="{A5D65DE9-2158-4F11-8122-A937D0CC7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Oval 22">
              <a:extLst>
                <a:ext uri="{FF2B5EF4-FFF2-40B4-BE49-F238E27FC236}">
                  <a16:creationId xmlns:a16="http://schemas.microsoft.com/office/drawing/2014/main" id="{F5B97D3D-5CF7-4C91-BA26-04807F511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a:extLst>
                <a:ext uri="{FF2B5EF4-FFF2-40B4-BE49-F238E27FC236}">
                  <a16:creationId xmlns:a16="http://schemas.microsoft.com/office/drawing/2014/main" id="{86197736-4080-441D-A31A-E0660EC04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a:extLst>
                <a:ext uri="{FF2B5EF4-FFF2-40B4-BE49-F238E27FC236}">
                  <a16:creationId xmlns:a16="http://schemas.microsoft.com/office/drawing/2014/main" id="{824820E1-A3BC-47D6-845C-FB945B7CE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Freeform 5">
              <a:extLst>
                <a:ext uri="{FF2B5EF4-FFF2-40B4-BE49-F238E27FC236}">
                  <a16:creationId xmlns:a16="http://schemas.microsoft.com/office/drawing/2014/main" id="{B018179B-4A2F-41F6-BE80-ED9D2FCDFF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a:extLst>
                <a:ext uri="{FF2B5EF4-FFF2-40B4-BE49-F238E27FC236}">
                  <a16:creationId xmlns:a16="http://schemas.microsoft.com/office/drawing/2014/main" id="{30572C10-0BC4-48C7-9016-A9DAB58CE9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a:extLst>
                <a:ext uri="{FF2B5EF4-FFF2-40B4-BE49-F238E27FC236}">
                  <a16:creationId xmlns:a16="http://schemas.microsoft.com/office/drawing/2014/main" id="{839C9EA6-6E47-4693-81FC-230A5D66D88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Rectangle 29">
            <a:extLst>
              <a:ext uri="{FF2B5EF4-FFF2-40B4-BE49-F238E27FC236}">
                <a16:creationId xmlns:a16="http://schemas.microsoft.com/office/drawing/2014/main" id="{0C6CC880-35B5-4DC0-B746-D6917E4625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Title 4"/>
          <p:cNvSpPr>
            <a:spLocks noGrp="1"/>
          </p:cNvSpPr>
          <p:nvPr>
            <p:ph type="title"/>
          </p:nvPr>
        </p:nvSpPr>
        <p:spPr>
          <a:xfrm>
            <a:off x="1154954" y="973669"/>
            <a:ext cx="8825659" cy="706964"/>
          </a:xfrm>
        </p:spPr>
        <p:txBody>
          <a:bodyPr vert="horz" lIns="91440" tIns="45720" rIns="91440" bIns="45720" rtlCol="0" anchor="ctr">
            <a:normAutofit/>
          </a:bodyPr>
          <a:lstStyle/>
          <a:p>
            <a:pPr>
              <a:lnSpc>
                <a:spcPct val="90000"/>
              </a:lnSpc>
            </a:pPr>
            <a:r>
              <a:rPr lang="en-US" sz="1800" dirty="0"/>
              <a:t>FEATURE EXTRACTION ANALYSIS - hierarchical clustering (</a:t>
            </a:r>
            <a:r>
              <a:rPr lang="en-US" sz="1800" dirty="0" err="1"/>
              <a:t>bottom_down</a:t>
            </a:r>
            <a:r>
              <a:rPr lang="en-US" sz="1800" dirty="0"/>
              <a:t>) for the users </a:t>
            </a:r>
          </a:p>
        </p:txBody>
      </p:sp>
      <p:sp>
        <p:nvSpPr>
          <p:cNvPr id="10" name="Content Placeholder 9"/>
          <p:cNvSpPr>
            <a:spLocks noGrp="1"/>
          </p:cNvSpPr>
          <p:nvPr>
            <p:ph sz="half" idx="1"/>
          </p:nvPr>
        </p:nvSpPr>
        <p:spPr>
          <a:xfrm>
            <a:off x="1154954" y="2603500"/>
            <a:ext cx="6397313" cy="3416300"/>
          </a:xfrm>
        </p:spPr>
        <p:txBody>
          <a:bodyPr vert="horz" lIns="91440" tIns="45720" rIns="91440" bIns="45720" rtlCol="0" anchor="ctr">
            <a:normAutofit/>
          </a:bodyPr>
          <a:lstStyle/>
          <a:p>
            <a:pPr>
              <a:lnSpc>
                <a:spcPct val="90000"/>
              </a:lnSpc>
            </a:pPr>
            <a:r>
              <a:rPr lang="en-US" sz="1500" dirty="0"/>
              <a:t>I chose this method because it provides a good visualization of the different levels and how the clusters are made. The variables we are going to use to cluster is reordered users. </a:t>
            </a:r>
          </a:p>
          <a:p>
            <a:pPr>
              <a:lnSpc>
                <a:spcPct val="90000"/>
              </a:lnSpc>
            </a:pPr>
            <a:r>
              <a:rPr lang="en-US" sz="1500" dirty="0"/>
              <a:t>1</a:t>
            </a:r>
            <a:r>
              <a:rPr lang="en-US" sz="1500" baseline="30000" dirty="0"/>
              <a:t>st</a:t>
            </a:r>
            <a:r>
              <a:rPr lang="en-US" sz="1500" dirty="0"/>
              <a:t> plot shows clustered based on the unnormalized variables.</a:t>
            </a:r>
          </a:p>
          <a:p>
            <a:pPr>
              <a:lnSpc>
                <a:spcPct val="90000"/>
              </a:lnSpc>
            </a:pPr>
            <a:r>
              <a:rPr lang="en-US" sz="1500" dirty="0"/>
              <a:t>2</a:t>
            </a:r>
            <a:r>
              <a:rPr lang="en-US" sz="1500" baseline="30000" dirty="0"/>
              <a:t>nd</a:t>
            </a:r>
            <a:r>
              <a:rPr lang="en-US" sz="1500" dirty="0"/>
              <a:t> represents clustered based on the normalized variables. </a:t>
            </a:r>
          </a:p>
          <a:p>
            <a:pPr>
              <a:lnSpc>
                <a:spcPct val="90000"/>
              </a:lnSpc>
            </a:pPr>
            <a:r>
              <a:rPr lang="en-US" sz="1500" dirty="0"/>
              <a:t>Even though the hierarchical clusters are very dense, I can still compare the differences between the unnormalized and normalized one. For the unnormalized graph, it is clear that there are a few dominant variables that divide the groups. On the other hand, for the normalized graph, it's a combination of many little things.</a:t>
            </a:r>
          </a:p>
        </p:txBody>
      </p:sp>
      <p:pic>
        <p:nvPicPr>
          <p:cNvPr id="15" name="Picture 14" descr="A screenshot of a cell phone&#10;&#10;Description automatically generated">
            <a:extLst>
              <a:ext uri="{FF2B5EF4-FFF2-40B4-BE49-F238E27FC236}">
                <a16:creationId xmlns:a16="http://schemas.microsoft.com/office/drawing/2014/main" id="{74E20ABE-729E-5D4D-8C37-62116B869570}"/>
              </a:ext>
            </a:extLst>
          </p:cNvPr>
          <p:cNvPicPr/>
          <p:nvPr/>
        </p:nvPicPr>
        <p:blipFill rotWithShape="1">
          <a:blip r:embed="rId3">
            <a:extLst>
              <a:ext uri="{28A0092B-C50C-407E-A947-70E740481C1C}">
                <a14:useLocalDpi xmlns:a14="http://schemas.microsoft.com/office/drawing/2010/main" val="0"/>
              </a:ext>
            </a:extLst>
          </a:blip>
          <a:srcRect t="3808" r="-2" b="518"/>
          <a:stretch/>
        </p:blipFill>
        <p:spPr>
          <a:xfrm>
            <a:off x="8020570" y="2775951"/>
            <a:ext cx="3537247" cy="1834644"/>
          </a:xfrm>
          <a:prstGeom prst="roundRect">
            <a:avLst>
              <a:gd name="adj" fmla="val 1858"/>
            </a:avLst>
          </a:prstGeom>
          <a:effectLst>
            <a:outerShdw blurRad="50800" dist="50800" dir="5400000" algn="tl" rotWithShape="0">
              <a:srgbClr val="000000">
                <a:alpha val="43000"/>
              </a:srgbClr>
            </a:outerShdw>
          </a:effectLst>
        </p:spPr>
      </p:pic>
      <p:pic>
        <p:nvPicPr>
          <p:cNvPr id="16" name="Picture 15" descr="A picture containing tool&#10;&#10;Description automatically generated">
            <a:extLst>
              <a:ext uri="{FF2B5EF4-FFF2-40B4-BE49-F238E27FC236}">
                <a16:creationId xmlns:a16="http://schemas.microsoft.com/office/drawing/2014/main" id="{B0DC730F-F599-B84D-9B69-704DFE3FB822}"/>
              </a:ext>
            </a:extLst>
          </p:cNvPr>
          <p:cNvPicPr/>
          <p:nvPr/>
        </p:nvPicPr>
        <p:blipFill rotWithShape="1">
          <a:blip r:embed="rId4">
            <a:extLst>
              <a:ext uri="{28A0092B-C50C-407E-A947-70E740481C1C}">
                <a14:useLocalDpi xmlns:a14="http://schemas.microsoft.com/office/drawing/2010/main" val="0"/>
              </a:ext>
            </a:extLst>
          </a:blip>
          <a:srcRect t="5890" r="-2" b="3929"/>
          <a:stretch/>
        </p:blipFill>
        <p:spPr>
          <a:xfrm>
            <a:off x="8043564" y="4796367"/>
            <a:ext cx="3537248" cy="160393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294574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34EAC8-49D4-8C42-BEF8-0F1A78F051EE}"/>
              </a:ext>
            </a:extLst>
          </p:cNvPr>
          <p:cNvSpPr/>
          <p:nvPr/>
        </p:nvSpPr>
        <p:spPr>
          <a:xfrm>
            <a:off x="1589649" y="2260988"/>
            <a:ext cx="8932985" cy="1588127"/>
          </a:xfrm>
          <a:prstGeom prst="rect">
            <a:avLst/>
          </a:prstGeom>
        </p:spPr>
        <p:txBody>
          <a:bodyPr wrap="square">
            <a:spAutoFit/>
          </a:bodyPr>
          <a:lstStyle/>
          <a:p>
            <a:pPr algn="just">
              <a:lnSpc>
                <a:spcPct val="90000"/>
              </a:lnSpc>
            </a:pPr>
            <a:r>
              <a:rPr lang="en-IN" dirty="0"/>
              <a:t>Overall, the hierarchical cluster are hard to read because one user has many characteristics and it is hard to plot all of them in one clear tree. The hierarchical cluster might be more useful for products other than users. The K-means gives a good and clear clustering of the users. Furthermore, the purpose of using K-means and Hierarchical clustering techniques is to find out which is more suitable for clustering the users and products into categories. </a:t>
            </a:r>
            <a:endParaRPr lang="en-US" dirty="0"/>
          </a:p>
        </p:txBody>
      </p:sp>
    </p:spTree>
    <p:extLst>
      <p:ext uri="{BB962C8B-B14F-4D97-AF65-F5344CB8AC3E}">
        <p14:creationId xmlns:p14="http://schemas.microsoft.com/office/powerpoint/2010/main" val="3872757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1EA39-63F0-2C41-B362-53049F149828}"/>
              </a:ext>
            </a:extLst>
          </p:cNvPr>
          <p:cNvSpPr>
            <a:spLocks noGrp="1"/>
          </p:cNvSpPr>
          <p:nvPr>
            <p:ph type="title"/>
          </p:nvPr>
        </p:nvSpPr>
        <p:spPr/>
        <p:txBody>
          <a:bodyPr/>
          <a:lstStyle/>
          <a:p>
            <a:r>
              <a:rPr lang="en-US" dirty="0"/>
              <a:t>DATASET DESCRIPTION</a:t>
            </a:r>
          </a:p>
        </p:txBody>
      </p:sp>
      <p:sp>
        <p:nvSpPr>
          <p:cNvPr id="3" name="Content Placeholder 2">
            <a:extLst>
              <a:ext uri="{FF2B5EF4-FFF2-40B4-BE49-F238E27FC236}">
                <a16:creationId xmlns:a16="http://schemas.microsoft.com/office/drawing/2014/main" id="{001BF321-F5D8-C14B-BB86-5A474EEC3E03}"/>
              </a:ext>
            </a:extLst>
          </p:cNvPr>
          <p:cNvSpPr>
            <a:spLocks noGrp="1"/>
          </p:cNvSpPr>
          <p:nvPr>
            <p:ph idx="1"/>
          </p:nvPr>
        </p:nvSpPr>
        <p:spPr>
          <a:xfrm>
            <a:off x="365760" y="2475914"/>
            <a:ext cx="11507372" cy="4037428"/>
          </a:xfrm>
        </p:spPr>
        <p:txBody>
          <a:bodyPr>
            <a:normAutofit lnSpcReduction="10000"/>
          </a:bodyPr>
          <a:lstStyle/>
          <a:p>
            <a:pPr algn="just"/>
            <a:r>
              <a:rPr lang="en-US" dirty="0"/>
              <a:t>In the recent years, analyzing shopping baskets turned out to be very appealing to retailers. Sophisticated technology made it possible for them to collect information of their customers and what they purchase. In retail business, analyzing such information is exceedingly valuable for understanding purchasing behavior.</a:t>
            </a:r>
            <a:r>
              <a:rPr lang="en-IN" dirty="0"/>
              <a:t> </a:t>
            </a:r>
            <a:endParaRPr lang="en-US" dirty="0"/>
          </a:p>
          <a:p>
            <a:pPr algn="just"/>
            <a:r>
              <a:rPr lang="en-US" dirty="0"/>
              <a:t>Instacart, a grocery ordering and delivery app, for on-demand grocery shopping with same-day delivery service, aims to make it easy to fill refrigerator and pantry with personal favorites and staples when needed.</a:t>
            </a:r>
          </a:p>
          <a:p>
            <a:pPr algn="just"/>
            <a:r>
              <a:rPr lang="en-US" dirty="0"/>
              <a:t>Instacart uses transactional data to develop models that predict which products a user will buy again, try for the first time, or add to their cart next during a session. </a:t>
            </a:r>
          </a:p>
          <a:p>
            <a:pPr algn="just"/>
            <a:r>
              <a:rPr lang="en-US" dirty="0"/>
              <a:t>After selecting products through the Instacart app, personal shoppers review the order and do the in-store shopping and delivery for customers.</a:t>
            </a:r>
            <a:r>
              <a:rPr lang="en-IN" dirty="0"/>
              <a:t> </a:t>
            </a:r>
          </a:p>
          <a:p>
            <a:pPr algn="just"/>
            <a:r>
              <a:rPr lang="en-US" dirty="0"/>
              <a:t>There are three ways that Instacart generates revenue: delivery fees, membership fees, and mark-ups on in-store prices.</a:t>
            </a:r>
            <a:r>
              <a:rPr lang="en-IN" dirty="0"/>
              <a:t> </a:t>
            </a:r>
            <a:endParaRPr lang="en-US" dirty="0"/>
          </a:p>
          <a:p>
            <a:pPr algn="just"/>
            <a:endParaRPr lang="en-US" dirty="0"/>
          </a:p>
        </p:txBody>
      </p:sp>
    </p:spTree>
    <p:extLst>
      <p:ext uri="{BB962C8B-B14F-4D97-AF65-F5344CB8AC3E}">
        <p14:creationId xmlns:p14="http://schemas.microsoft.com/office/powerpoint/2010/main" val="3332754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Recommendations for the Organization</a:t>
            </a:r>
          </a:p>
        </p:txBody>
      </p:sp>
      <p:sp>
        <p:nvSpPr>
          <p:cNvPr id="3" name="Content Placeholder 2"/>
          <p:cNvSpPr>
            <a:spLocks noGrp="1"/>
          </p:cNvSpPr>
          <p:nvPr>
            <p:ph idx="1"/>
          </p:nvPr>
        </p:nvSpPr>
        <p:spPr>
          <a:xfrm>
            <a:off x="506437" y="2603500"/>
            <a:ext cx="11127545" cy="3994248"/>
          </a:xfrm>
        </p:spPr>
        <p:txBody>
          <a:bodyPr>
            <a:normAutofit/>
          </a:bodyPr>
          <a:lstStyle/>
          <a:p>
            <a:pPr lvl="0"/>
            <a:r>
              <a:rPr lang="en-US" dirty="0">
                <a:latin typeface="Calibri" charset="0"/>
                <a:ea typeface="Calibri" charset="0"/>
                <a:cs typeface="Calibri" charset="0"/>
              </a:rPr>
              <a:t>These analyses can be used to run promotional and marketing campaigns targeting specific customers during peak time.</a:t>
            </a:r>
          </a:p>
          <a:p>
            <a:pPr lvl="0"/>
            <a:r>
              <a:rPr lang="en-US" dirty="0">
                <a:latin typeface="Calibri" charset="0"/>
                <a:ea typeface="Calibri" charset="0"/>
                <a:cs typeface="Calibri" charset="0"/>
              </a:rPr>
              <a:t>Personalized communications can be sent to customers’ preferences, reminding them to order again.</a:t>
            </a:r>
          </a:p>
          <a:p>
            <a:r>
              <a:rPr lang="en-US" dirty="0">
                <a:latin typeface="Calibri" charset="0"/>
                <a:ea typeface="Calibri" charset="0"/>
                <a:cs typeface="Calibri" charset="0"/>
              </a:rPr>
              <a:t>To improve customer satisfaction by timely delivery and reduce wait time, the shopper base can be increased by hiring new shoppers who can especially work around the peak time.</a:t>
            </a:r>
          </a:p>
          <a:p>
            <a:r>
              <a:rPr lang="en-IN" dirty="0">
                <a:latin typeface="Calibri" charset="0"/>
                <a:ea typeface="Calibri" charset="0"/>
                <a:cs typeface="Calibri" charset="0"/>
              </a:rPr>
              <a:t>Based on analysis of the data set we can recommend the best product fitting the consumers need which will save their time as well as efforts also, not only it will help the consumers for easy checkout but also by predicting this user based purchase, retailers could run an inventory check stocking the most used department to retain their consumers which would act as a source for their commercial and organizational benefits.</a:t>
            </a:r>
          </a:p>
          <a:p>
            <a:r>
              <a:rPr lang="en-IN" dirty="0">
                <a:latin typeface="Calibri" charset="0"/>
                <a:ea typeface="Calibri" charset="0"/>
                <a:cs typeface="Calibri" charset="0"/>
              </a:rPr>
              <a:t>Organization would be able to help and recommend the customers that which product they should buy with the product already present in their cart. For example, users buying product like Baby diapers from the baby department would also like to buy baby shampoo or other products for a baby. </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693105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62AA5-41C3-B444-8F92-EE30EFC36C21}"/>
              </a:ext>
            </a:extLst>
          </p:cNvPr>
          <p:cNvSpPr>
            <a:spLocks noGrp="1"/>
          </p:cNvSpPr>
          <p:nvPr>
            <p:ph type="title"/>
          </p:nvPr>
        </p:nvSpPr>
        <p:spPr/>
        <p:txBody>
          <a:bodyPr/>
          <a:lstStyle/>
          <a:p>
            <a:r>
              <a:rPr lang="en-US" dirty="0"/>
              <a:t>DATA SOURCE AND DATASET INFORMATION</a:t>
            </a:r>
          </a:p>
        </p:txBody>
      </p:sp>
      <p:sp>
        <p:nvSpPr>
          <p:cNvPr id="3" name="Content Placeholder 2">
            <a:extLst>
              <a:ext uri="{FF2B5EF4-FFF2-40B4-BE49-F238E27FC236}">
                <a16:creationId xmlns:a16="http://schemas.microsoft.com/office/drawing/2014/main" id="{7FB987B7-FC00-7C49-AD3D-1A74B0F253FD}"/>
              </a:ext>
            </a:extLst>
          </p:cNvPr>
          <p:cNvSpPr>
            <a:spLocks noGrp="1"/>
          </p:cNvSpPr>
          <p:nvPr>
            <p:ph idx="1"/>
          </p:nvPr>
        </p:nvSpPr>
        <p:spPr>
          <a:xfrm>
            <a:off x="1154954" y="2603500"/>
            <a:ext cx="9606831" cy="3558149"/>
          </a:xfrm>
        </p:spPr>
        <p:txBody>
          <a:bodyPr>
            <a:normAutofit fontScale="92500" lnSpcReduction="10000"/>
          </a:bodyPr>
          <a:lstStyle/>
          <a:p>
            <a:pPr algn="just"/>
            <a:r>
              <a:rPr lang="en-US" dirty="0"/>
              <a:t>I have collected the dataset from “The Instacart Online Grocery Shopping Website”. And it can be downloaded from the link mentioned below:</a:t>
            </a:r>
            <a:r>
              <a:rPr lang="en-IN" dirty="0"/>
              <a:t> </a:t>
            </a:r>
            <a:r>
              <a:rPr lang="en-US" u="sng" dirty="0">
                <a:hlinkClick r:id="rId2"/>
              </a:rPr>
              <a:t>https://www.instacart.com/datasets/grocery-shopping-2017</a:t>
            </a:r>
            <a:endParaRPr lang="en-US" u="sng" dirty="0"/>
          </a:p>
          <a:p>
            <a:pPr algn="just"/>
            <a:r>
              <a:rPr lang="en-US" dirty="0"/>
              <a:t>This dataset is a relational set of files describing customers’ orders over time.</a:t>
            </a:r>
            <a:r>
              <a:rPr lang="en-IN" dirty="0"/>
              <a:t> </a:t>
            </a:r>
          </a:p>
          <a:p>
            <a:pPr algn="just"/>
            <a:r>
              <a:rPr lang="en-US" dirty="0"/>
              <a:t>The dataset is anonymized and contains a sample of over 3 million grocery orders from more than 200,000 Instacart users.</a:t>
            </a:r>
            <a:r>
              <a:rPr lang="en-IN" dirty="0"/>
              <a:t> </a:t>
            </a:r>
          </a:p>
          <a:p>
            <a:pPr algn="just"/>
            <a:r>
              <a:rPr lang="en-US" dirty="0"/>
              <a:t>For each user, we provide between 4 and 100 of their orders, with the sequence of products purchased in each order. </a:t>
            </a:r>
          </a:p>
          <a:p>
            <a:pPr algn="just"/>
            <a:r>
              <a:rPr lang="en-US" dirty="0"/>
              <a:t>We also provide the week and hour of day the order was placed, and a relative measure of time between orders. </a:t>
            </a:r>
            <a:endParaRPr lang="en-IN" dirty="0"/>
          </a:p>
          <a:p>
            <a:pPr algn="just"/>
            <a:r>
              <a:rPr lang="en-US" dirty="0"/>
              <a:t>This dataset includes orders from many different retailers and is a heavily biased subset of Instacart’s production data.</a:t>
            </a:r>
            <a:r>
              <a:rPr lang="en-IN" dirty="0"/>
              <a:t> </a:t>
            </a:r>
            <a:endParaRPr lang="en-US" u="sng" dirty="0"/>
          </a:p>
          <a:p>
            <a:pPr algn="just"/>
            <a:endParaRPr lang="en-IN" dirty="0"/>
          </a:p>
          <a:p>
            <a:pPr algn="just"/>
            <a:endParaRPr lang="en-US" dirty="0"/>
          </a:p>
        </p:txBody>
      </p:sp>
    </p:spTree>
    <p:extLst>
      <p:ext uri="{BB962C8B-B14F-4D97-AF65-F5344CB8AC3E}">
        <p14:creationId xmlns:p14="http://schemas.microsoft.com/office/powerpoint/2010/main" val="2324555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DA9C3-725E-EB43-AE7D-C4D474B16833}"/>
              </a:ext>
            </a:extLst>
          </p:cNvPr>
          <p:cNvSpPr>
            <a:spLocks noGrp="1"/>
          </p:cNvSpPr>
          <p:nvPr>
            <p:ph type="title"/>
          </p:nvPr>
        </p:nvSpPr>
        <p:spPr>
          <a:xfrm>
            <a:off x="1154954" y="973669"/>
            <a:ext cx="8825659" cy="706964"/>
          </a:xfrm>
        </p:spPr>
        <p:txBody>
          <a:bodyPr/>
          <a:lstStyle/>
          <a:p>
            <a:r>
              <a:rPr lang="en-IN"/>
              <a:t>Visual Relationships between Instacart Data Files</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8E994AFF-CF84-C043-B41E-FB1F6666F32F}"/>
              </a:ext>
            </a:extLst>
          </p:cNvPr>
          <p:cNvPicPr>
            <a:picLocks noGrp="1" noChangeAspect="1"/>
          </p:cNvPicPr>
          <p:nvPr>
            <p:ph idx="1"/>
          </p:nvPr>
        </p:nvPicPr>
        <p:blipFill>
          <a:blip r:embed="rId2"/>
          <a:stretch>
            <a:fillRect/>
          </a:stretch>
        </p:blipFill>
        <p:spPr>
          <a:xfrm>
            <a:off x="0" y="2525152"/>
            <a:ext cx="12161547" cy="3790981"/>
          </a:xfrm>
        </p:spPr>
      </p:pic>
    </p:spTree>
    <p:extLst>
      <p:ext uri="{BB962C8B-B14F-4D97-AF65-F5344CB8AC3E}">
        <p14:creationId xmlns:p14="http://schemas.microsoft.com/office/powerpoint/2010/main" val="3698430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PROBLEM AND TECHNIQUE</a:t>
            </a:r>
          </a:p>
        </p:txBody>
      </p:sp>
      <p:sp>
        <p:nvSpPr>
          <p:cNvPr id="3" name="Content Placeholder 2"/>
          <p:cNvSpPr>
            <a:spLocks noGrp="1"/>
          </p:cNvSpPr>
          <p:nvPr>
            <p:ph idx="1"/>
          </p:nvPr>
        </p:nvSpPr>
        <p:spPr>
          <a:xfrm>
            <a:off x="1154954" y="2603499"/>
            <a:ext cx="8825659" cy="3936197"/>
          </a:xfrm>
        </p:spPr>
        <p:txBody>
          <a:bodyPr>
            <a:normAutofit fontScale="92500" lnSpcReduction="10000"/>
          </a:bodyPr>
          <a:lstStyle/>
          <a:p>
            <a:pPr algn="just"/>
            <a:r>
              <a:rPr lang="en-US" dirty="0"/>
              <a:t>The objective for this project is to use anonymized data on customer orders over time to predict which previously purchased products will be in a user’s next order and also to demonstrates a detailed analysis of Instacart Market Basket.</a:t>
            </a:r>
            <a:r>
              <a:rPr lang="en-IN" dirty="0"/>
              <a:t> </a:t>
            </a:r>
          </a:p>
          <a:p>
            <a:pPr algn="just"/>
            <a:r>
              <a:rPr lang="en-US" dirty="0"/>
              <a:t>Can we form users into different groups based on the products they ordered, the time of their orders and if they reordered or not?</a:t>
            </a:r>
            <a:r>
              <a:rPr lang="en-IN" dirty="0"/>
              <a:t> </a:t>
            </a:r>
          </a:p>
          <a:p>
            <a:pPr algn="just"/>
            <a:r>
              <a:rPr lang="en-US" dirty="0"/>
              <a:t>The goal is to find specific relationships or structure in the input data that allow us to effectively produce correct output data.</a:t>
            </a:r>
            <a:endParaRPr lang="en-US" dirty="0">
              <a:latin typeface="Calibri" charset="0"/>
              <a:ea typeface="Calibri" charset="0"/>
              <a:cs typeface="Calibri" charset="0"/>
            </a:endParaRPr>
          </a:p>
          <a:p>
            <a:pPr lvl="1" algn="just"/>
            <a:r>
              <a:rPr lang="en-US" dirty="0"/>
              <a:t>Predict the length of time since the previous order and the fraction of previous orders on which the item was bought.</a:t>
            </a:r>
            <a:r>
              <a:rPr lang="en-IN" dirty="0"/>
              <a:t> </a:t>
            </a:r>
            <a:endParaRPr lang="en-US" dirty="0">
              <a:latin typeface="Calibri" charset="0"/>
              <a:ea typeface="Calibri" charset="0"/>
              <a:cs typeface="Calibri" charset="0"/>
            </a:endParaRPr>
          </a:p>
          <a:p>
            <a:pPr algn="just"/>
            <a:r>
              <a:rPr lang="en-US" dirty="0"/>
              <a:t>With ever increasing cost of acquiring new customers and increasing competition, leveraging existing customer is the best option at the disposal of businesses. The best solution for this turns out to be analyzing using big data techniques.</a:t>
            </a:r>
            <a:r>
              <a:rPr lang="en-IN" dirty="0"/>
              <a:t> </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494552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FE19E-2B3C-B640-A322-69930BB12CD9}"/>
              </a:ext>
            </a:extLst>
          </p:cNvPr>
          <p:cNvSpPr>
            <a:spLocks noGrp="1"/>
          </p:cNvSpPr>
          <p:nvPr>
            <p:ph type="title"/>
          </p:nvPr>
        </p:nvSpPr>
        <p:spPr/>
        <p:txBody>
          <a:bodyPr/>
          <a:lstStyle/>
          <a:p>
            <a:r>
              <a:rPr lang="en-US" dirty="0"/>
              <a:t>DATA CLEANING AND ADDITIONAL REWORK</a:t>
            </a:r>
          </a:p>
        </p:txBody>
      </p:sp>
      <p:sp>
        <p:nvSpPr>
          <p:cNvPr id="3" name="Content Placeholder 2">
            <a:extLst>
              <a:ext uri="{FF2B5EF4-FFF2-40B4-BE49-F238E27FC236}">
                <a16:creationId xmlns:a16="http://schemas.microsoft.com/office/drawing/2014/main" id="{1E77247B-1BE7-7749-BB88-2ADD42772FCA}"/>
              </a:ext>
            </a:extLst>
          </p:cNvPr>
          <p:cNvSpPr>
            <a:spLocks noGrp="1"/>
          </p:cNvSpPr>
          <p:nvPr>
            <p:ph idx="1"/>
          </p:nvPr>
        </p:nvSpPr>
        <p:spPr/>
        <p:txBody>
          <a:bodyPr>
            <a:normAutofit fontScale="92500" lnSpcReduction="10000"/>
          </a:bodyPr>
          <a:lstStyle/>
          <a:p>
            <a:pPr lvl="0" algn="just"/>
            <a:r>
              <a:rPr lang="en-US" dirty="0"/>
              <a:t>The following dataset requires additional rework, in “orders, products, aisles, departments”, structure of some features are wrong type, we need to do some recoding and convert variables to factors. </a:t>
            </a:r>
            <a:endParaRPr lang="en-IN" dirty="0"/>
          </a:p>
          <a:p>
            <a:pPr lvl="0" algn="just"/>
            <a:r>
              <a:rPr lang="en-US" dirty="0"/>
              <a:t>It can be noticed in “orders” csv file that only column with “days_since_prior_order” has NA values summing up to 206209, which is approximately equal to 6% of the total. Also, it is equal to total of “user id”, so it can be assumed that every user has at least one missing record entry.</a:t>
            </a:r>
            <a:endParaRPr lang="en-IN" dirty="0"/>
          </a:p>
          <a:p>
            <a:pPr lvl="0" algn="just"/>
            <a:r>
              <a:rPr lang="en-US" dirty="0"/>
              <a:t>By analyzing the data, it can be noticed that almost NA values of “days_since_prior_order” have “eval_set” at prior, and “order_number” at 1. The percentage 6% of missing value is big because Prior factor which relate to Na’s values of “days_since_prior_order” is the biggest part in “eval_set”. Hence, the missing values could not be dropped. We will explore their interaction.</a:t>
            </a:r>
            <a:endParaRPr lang="en-IN" dirty="0"/>
          </a:p>
          <a:p>
            <a:pPr marL="0" indent="0" algn="just">
              <a:buNone/>
            </a:pPr>
            <a:endParaRPr lang="en-US" dirty="0"/>
          </a:p>
        </p:txBody>
      </p:sp>
    </p:spTree>
    <p:extLst>
      <p:ext uri="{BB962C8B-B14F-4D97-AF65-F5344CB8AC3E}">
        <p14:creationId xmlns:p14="http://schemas.microsoft.com/office/powerpoint/2010/main" val="2527362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3" y="969264"/>
            <a:ext cx="8825659" cy="704088"/>
          </a:xfrm>
        </p:spPr>
        <p:txBody>
          <a:bodyPr/>
          <a:lstStyle/>
          <a:p>
            <a:r>
              <a:rPr lang="en-US" dirty="0"/>
              <a:t>Exploratory Data Analysis</a:t>
            </a:r>
          </a:p>
        </p:txBody>
      </p:sp>
      <p:sp>
        <p:nvSpPr>
          <p:cNvPr id="10" name="Content Placeholder 9"/>
          <p:cNvSpPr>
            <a:spLocks noGrp="1"/>
          </p:cNvSpPr>
          <p:nvPr>
            <p:ph sz="half" idx="1"/>
          </p:nvPr>
        </p:nvSpPr>
        <p:spPr>
          <a:xfrm>
            <a:off x="358331" y="2603499"/>
            <a:ext cx="4663835" cy="3416301"/>
          </a:xfrm>
        </p:spPr>
        <p:txBody>
          <a:bodyPr>
            <a:normAutofit lnSpcReduction="10000"/>
          </a:bodyPr>
          <a:lstStyle/>
          <a:p>
            <a:pPr marL="0" lvl="0" indent="0" algn="just">
              <a:buNone/>
            </a:pPr>
            <a:r>
              <a:rPr lang="en-US" dirty="0"/>
              <a:t>1. What time of the day do people order the highest selling products?</a:t>
            </a:r>
            <a:endParaRPr lang="en-IN" sz="1600" dirty="0"/>
          </a:p>
          <a:p>
            <a:pPr marL="0" indent="0" algn="just">
              <a:buNone/>
            </a:pPr>
            <a:r>
              <a:rPr lang="en-US" dirty="0"/>
              <a:t>From the plot it can be stated that, there is a clear effect of hour of day on order volume. Most orders are between 8.00-18.00 hours. Also, the hour at which the maximum number of orders placed is 10AM which is approximately equals to 2874905 orders which is when people usually state their meal and day. Instacart can accordingly plan to hire persons for delivery during days shifts.</a:t>
            </a:r>
            <a:endParaRPr lang="en-IN" dirty="0"/>
          </a:p>
          <a:p>
            <a:pPr marL="0" lvl="0" indent="0" algn="just">
              <a:buNone/>
            </a:pPr>
            <a:endParaRPr lang="en-US" dirty="0">
              <a:latin typeface="Calibri" charset="0"/>
              <a:ea typeface="Calibri" charset="0"/>
              <a:cs typeface="Calibri" charset="0"/>
            </a:endParaRPr>
          </a:p>
          <a:p>
            <a:pPr marR="0" lvl="0" algn="just" defTabSz="914400" eaLnBrk="1" fontAlgn="auto" latinLnBrk="0" hangingPunct="1">
              <a:lnSpc>
                <a:spcPct val="100000"/>
              </a:lnSpc>
              <a:spcBef>
                <a:spcPts val="0"/>
              </a:spcBef>
              <a:spcAft>
                <a:spcPts val="0"/>
              </a:spcAft>
              <a:buClrTx/>
              <a:buSzTx/>
              <a:buFont typeface="Wingdings" charset="2"/>
              <a:buChar char="Ø"/>
              <a:tabLst/>
              <a:defRPr/>
            </a:pPr>
            <a:endParaRPr lang="en-US" dirty="0"/>
          </a:p>
        </p:txBody>
      </p:sp>
      <p:pic>
        <p:nvPicPr>
          <p:cNvPr id="6" name="Picture 5" descr="A close up of a map&#10;&#10;Description automatically generated">
            <a:extLst>
              <a:ext uri="{FF2B5EF4-FFF2-40B4-BE49-F238E27FC236}">
                <a16:creationId xmlns:a16="http://schemas.microsoft.com/office/drawing/2014/main" id="{8BF4EC06-12BA-5741-968D-0B5ED095D234}"/>
              </a:ext>
            </a:extLst>
          </p:cNvPr>
          <p:cNvPicPr/>
          <p:nvPr/>
        </p:nvPicPr>
        <p:blipFill>
          <a:blip r:embed="rId2">
            <a:extLst>
              <a:ext uri="{28A0092B-C50C-407E-A947-70E740481C1C}">
                <a14:useLocalDpi xmlns:a14="http://schemas.microsoft.com/office/drawing/2010/main" val="0"/>
              </a:ext>
            </a:extLst>
          </a:blip>
          <a:stretch>
            <a:fillRect/>
          </a:stretch>
        </p:blipFill>
        <p:spPr>
          <a:xfrm>
            <a:off x="5186363" y="2488946"/>
            <a:ext cx="6514570" cy="3530854"/>
          </a:xfrm>
          <a:prstGeom prst="rect">
            <a:avLst/>
          </a:prstGeom>
        </p:spPr>
      </p:pic>
    </p:spTree>
    <p:extLst>
      <p:ext uri="{BB962C8B-B14F-4D97-AF65-F5344CB8AC3E}">
        <p14:creationId xmlns:p14="http://schemas.microsoft.com/office/powerpoint/2010/main" val="1552634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3" y="969264"/>
            <a:ext cx="8825659" cy="704088"/>
          </a:xfrm>
        </p:spPr>
        <p:txBody>
          <a:bodyPr/>
          <a:lstStyle/>
          <a:p>
            <a:r>
              <a:rPr lang="en-US" dirty="0"/>
              <a:t>Exploratory Data Analysis</a:t>
            </a:r>
          </a:p>
        </p:txBody>
      </p:sp>
      <p:sp>
        <p:nvSpPr>
          <p:cNvPr id="10" name="Content Placeholder 9"/>
          <p:cNvSpPr>
            <a:spLocks noGrp="1"/>
          </p:cNvSpPr>
          <p:nvPr>
            <p:ph sz="half" idx="1"/>
          </p:nvPr>
        </p:nvSpPr>
        <p:spPr>
          <a:xfrm>
            <a:off x="358331" y="2603499"/>
            <a:ext cx="4663835" cy="3416301"/>
          </a:xfrm>
        </p:spPr>
        <p:txBody>
          <a:bodyPr>
            <a:normAutofit lnSpcReduction="10000"/>
          </a:bodyPr>
          <a:lstStyle/>
          <a:p>
            <a:pPr marL="0" lvl="0" indent="0">
              <a:buNone/>
            </a:pPr>
            <a:r>
              <a:rPr lang="en-US" dirty="0"/>
              <a:t>2. On which day do people order the highest selling products?</a:t>
            </a:r>
            <a:endParaRPr lang="en-IN" dirty="0"/>
          </a:p>
          <a:p>
            <a:pPr marL="0" indent="0" algn="just">
              <a:buNone/>
            </a:pPr>
            <a:r>
              <a:rPr lang="en-US" dirty="0"/>
              <a:t>This analysis shows on what day of the week are the products being sold the highest, clearly Sunday (which is represented by “0”) and Monday (which is represented by “1”) are when there is highest sale in the products which means that this analysis shall help the retailers restock their stock by Saturday (which is represented by “6”) night for better sales and growth.</a:t>
            </a:r>
            <a:endParaRPr lang="en-US" dirty="0">
              <a:latin typeface="Calibri" charset="0"/>
              <a:ea typeface="Calibri" charset="0"/>
              <a:cs typeface="Calibri" charset="0"/>
            </a:endParaRPr>
          </a:p>
          <a:p>
            <a:pPr marR="0" lvl="0" algn="just" defTabSz="914400" eaLnBrk="1" fontAlgn="auto" latinLnBrk="0" hangingPunct="1">
              <a:lnSpc>
                <a:spcPct val="100000"/>
              </a:lnSpc>
              <a:spcBef>
                <a:spcPts val="0"/>
              </a:spcBef>
              <a:spcAft>
                <a:spcPts val="0"/>
              </a:spcAft>
              <a:buClrTx/>
              <a:buSzTx/>
              <a:buFont typeface="Wingdings" charset="2"/>
              <a:buChar char="Ø"/>
              <a:tabLst/>
              <a:defRPr/>
            </a:pPr>
            <a:endParaRPr lang="en-US" dirty="0"/>
          </a:p>
        </p:txBody>
      </p:sp>
      <p:pic>
        <p:nvPicPr>
          <p:cNvPr id="7" name="Picture 6" descr="A screenshot of a cell phone&#10;&#10;Description automatically generated">
            <a:extLst>
              <a:ext uri="{FF2B5EF4-FFF2-40B4-BE49-F238E27FC236}">
                <a16:creationId xmlns:a16="http://schemas.microsoft.com/office/drawing/2014/main" id="{1A9850C4-1B02-6743-A2CE-1B89300AC9B8}"/>
              </a:ext>
            </a:extLst>
          </p:cNvPr>
          <p:cNvPicPr/>
          <p:nvPr/>
        </p:nvPicPr>
        <p:blipFill>
          <a:blip r:embed="rId2">
            <a:extLst>
              <a:ext uri="{28A0092B-C50C-407E-A947-70E740481C1C}">
                <a14:useLocalDpi xmlns:a14="http://schemas.microsoft.com/office/drawing/2010/main" val="0"/>
              </a:ext>
            </a:extLst>
          </a:blip>
          <a:stretch>
            <a:fillRect/>
          </a:stretch>
        </p:blipFill>
        <p:spPr>
          <a:xfrm>
            <a:off x="5567782" y="2603499"/>
            <a:ext cx="5942330" cy="3305810"/>
          </a:xfrm>
          <a:prstGeom prst="rect">
            <a:avLst/>
          </a:prstGeom>
        </p:spPr>
      </p:pic>
    </p:spTree>
    <p:extLst>
      <p:ext uri="{BB962C8B-B14F-4D97-AF65-F5344CB8AC3E}">
        <p14:creationId xmlns:p14="http://schemas.microsoft.com/office/powerpoint/2010/main" val="2715986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4953" y="969264"/>
            <a:ext cx="8825659" cy="704088"/>
          </a:xfrm>
        </p:spPr>
        <p:txBody>
          <a:bodyPr/>
          <a:lstStyle/>
          <a:p>
            <a:r>
              <a:rPr lang="en-US" dirty="0"/>
              <a:t>Exploratory Data Analysis</a:t>
            </a:r>
          </a:p>
        </p:txBody>
      </p:sp>
      <p:sp>
        <p:nvSpPr>
          <p:cNvPr id="10" name="Content Placeholder 9"/>
          <p:cNvSpPr>
            <a:spLocks noGrp="1"/>
          </p:cNvSpPr>
          <p:nvPr>
            <p:ph sz="half" idx="1"/>
          </p:nvPr>
        </p:nvSpPr>
        <p:spPr>
          <a:xfrm>
            <a:off x="358331" y="2603499"/>
            <a:ext cx="4663835" cy="3416301"/>
          </a:xfrm>
        </p:spPr>
        <p:txBody>
          <a:bodyPr>
            <a:normAutofit/>
          </a:bodyPr>
          <a:lstStyle/>
          <a:p>
            <a:pPr marL="0" lvl="0" indent="0">
              <a:buNone/>
            </a:pPr>
            <a:r>
              <a:rPr lang="en-US" dirty="0"/>
              <a:t>3. When do customer reorder since prior order day? </a:t>
            </a:r>
            <a:endParaRPr lang="en-IN" dirty="0"/>
          </a:p>
          <a:p>
            <a:pPr marL="0" indent="0" algn="just">
              <a:buNone/>
            </a:pPr>
            <a:r>
              <a:rPr lang="en-US" dirty="0"/>
              <a:t>This analysis shows us the usual reordering frequency of consumers who order through Instacart, looking at the Bar plot above, we can deduce that people seem to order more often after exactly 1 week and once a month (peaks at 7th and 30th day of a month) which shows weekly intervals.</a:t>
            </a:r>
            <a:r>
              <a:rPr lang="en-IN" dirty="0"/>
              <a:t> </a:t>
            </a:r>
            <a:endParaRPr lang="en-US" dirty="0">
              <a:latin typeface="Calibri" charset="0"/>
              <a:ea typeface="Calibri" charset="0"/>
              <a:cs typeface="Calibri" charset="0"/>
            </a:endParaRPr>
          </a:p>
          <a:p>
            <a:pPr marR="0" lvl="0" algn="just" defTabSz="914400" eaLnBrk="1" fontAlgn="auto" latinLnBrk="0" hangingPunct="1">
              <a:lnSpc>
                <a:spcPct val="100000"/>
              </a:lnSpc>
              <a:spcBef>
                <a:spcPts val="0"/>
              </a:spcBef>
              <a:spcAft>
                <a:spcPts val="0"/>
              </a:spcAft>
              <a:buClrTx/>
              <a:buSzTx/>
              <a:buFont typeface="Wingdings" charset="2"/>
              <a:buChar char="Ø"/>
              <a:tabLst/>
              <a:defRPr/>
            </a:pPr>
            <a:endParaRPr lang="en-US" dirty="0"/>
          </a:p>
        </p:txBody>
      </p:sp>
      <p:pic>
        <p:nvPicPr>
          <p:cNvPr id="7" name="Picture 6" descr="A picture containing screenshot&#10;&#10;Description automatically generated">
            <a:extLst>
              <a:ext uri="{FF2B5EF4-FFF2-40B4-BE49-F238E27FC236}">
                <a16:creationId xmlns:a16="http://schemas.microsoft.com/office/drawing/2014/main" id="{E3F400F4-731B-8140-9C38-1EB0D5714616}"/>
              </a:ext>
            </a:extLst>
          </p:cNvPr>
          <p:cNvPicPr/>
          <p:nvPr/>
        </p:nvPicPr>
        <p:blipFill>
          <a:blip r:embed="rId2">
            <a:extLst>
              <a:ext uri="{28A0092B-C50C-407E-A947-70E740481C1C}">
                <a14:useLocalDpi xmlns:a14="http://schemas.microsoft.com/office/drawing/2010/main" val="0"/>
              </a:ext>
            </a:extLst>
          </a:blip>
          <a:stretch>
            <a:fillRect/>
          </a:stretch>
        </p:blipFill>
        <p:spPr>
          <a:xfrm>
            <a:off x="5022166" y="2603499"/>
            <a:ext cx="6811503" cy="3168675"/>
          </a:xfrm>
          <a:prstGeom prst="rect">
            <a:avLst/>
          </a:prstGeom>
        </p:spPr>
      </p:pic>
    </p:spTree>
    <p:extLst>
      <p:ext uri="{BB962C8B-B14F-4D97-AF65-F5344CB8AC3E}">
        <p14:creationId xmlns:p14="http://schemas.microsoft.com/office/powerpoint/2010/main" val="31740779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2192</Words>
  <Application>Microsoft Macintosh PowerPoint</Application>
  <PresentationFormat>Widescreen</PresentationFormat>
  <Paragraphs>78</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Century Gothic</vt:lpstr>
      <vt:lpstr>Wingdings</vt:lpstr>
      <vt:lpstr>Wingdings 3</vt:lpstr>
      <vt:lpstr>Ion Boardroom</vt:lpstr>
      <vt:lpstr>Final Project: Instacart Market Basket Analysis</vt:lpstr>
      <vt:lpstr>DATASET DESCRIPTION</vt:lpstr>
      <vt:lpstr>DATA SOURCE AND DATASET INFORMATION</vt:lpstr>
      <vt:lpstr>Visual Relationships between Instacart Data Files</vt:lpstr>
      <vt:lpstr>BUSINESS PROBLEM AND TECHNIQUE</vt:lpstr>
      <vt:lpstr>DATA CLEANING AND ADDITIONAL REWORK</vt:lpstr>
      <vt:lpstr>Exploratory Data Analysis</vt:lpstr>
      <vt:lpstr>Exploratory Data Analysis</vt:lpstr>
      <vt:lpstr>Exploratory Data Analysis</vt:lpstr>
      <vt:lpstr>Exploratory Data Analysis</vt:lpstr>
      <vt:lpstr>Exploratory Data Analysis</vt:lpstr>
      <vt:lpstr>MODELING TECHNIQUES</vt:lpstr>
      <vt:lpstr>INSIGHTS FROM THE 1st MODEL</vt:lpstr>
      <vt:lpstr>INSIGHTS FROM THE 1st MODEL</vt:lpstr>
      <vt:lpstr>INSIGHTS FROM THE 2nd MODEL</vt:lpstr>
      <vt:lpstr>INSIGHTS FROM THE 2nd MODEL</vt:lpstr>
      <vt:lpstr>FEATURE EXTRACTION ANALYSIS - Can we cluster users into different groups based on the products they ordered, the time of their orders and if they reordered or not?  </vt:lpstr>
      <vt:lpstr>FEATURE EXTRACTION ANALYSIS - hierarchical clustering (bottom_down) for the users </vt:lpstr>
      <vt:lpstr>PowerPoint Presentation</vt:lpstr>
      <vt:lpstr>Recommendations for the Organization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Instacart Market Basket Analysis</dc:title>
  <dc:creator>Microsoft Office User</dc:creator>
  <cp:lastModifiedBy>Microsoft Office User</cp:lastModifiedBy>
  <cp:revision>5</cp:revision>
  <dcterms:created xsi:type="dcterms:W3CDTF">2019-03-25T17:38:36Z</dcterms:created>
  <dcterms:modified xsi:type="dcterms:W3CDTF">2019-03-25T18:21:51Z</dcterms:modified>
</cp:coreProperties>
</file>